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080625" cx="7559675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4401db6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4401db6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401db66b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401db66b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4401db66b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4401db66b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4401db66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4401db66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4401db6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4401db6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401db66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401db66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4401db66b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4401db66b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401db66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401db66b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24" y="1179306"/>
            <a:ext cx="4645029" cy="3735668"/>
          </a:xfrm>
        </p:spPr>
        <p:txBody>
          <a:bodyPr bIns="0" anchor="b">
            <a:normAutofit/>
          </a:bodyPr>
          <a:lstStyle>
            <a:lvl1pPr algn="l">
              <a:defRPr sz="44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24" y="5190545"/>
            <a:ext cx="4645029" cy="143701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3" b="0" cap="all" baseline="0">
                <a:solidFill>
                  <a:schemeClr val="tx1"/>
                </a:solidFill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123" y="484053"/>
            <a:ext cx="2551549" cy="4544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6121" y="1174416"/>
            <a:ext cx="663046" cy="74021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124" y="5186630"/>
            <a:ext cx="4645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71476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345621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384" y="1174419"/>
            <a:ext cx="911912" cy="684960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386" y="1174419"/>
            <a:ext cx="4382607" cy="68496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9384" y="1174419"/>
            <a:ext cx="0" cy="684960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6455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789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8449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2581348"/>
            <a:ext cx="4643778" cy="2775112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7" y="5594756"/>
            <a:ext cx="4643778" cy="1488912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47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5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2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90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3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85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32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780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386" y="5592976"/>
            <a:ext cx="46437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79451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3115"/>
            <a:ext cx="5432767" cy="15570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86" y="2960299"/>
            <a:ext cx="2584270" cy="50528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2064" y="2960300"/>
            <a:ext cx="2584089" cy="50528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13817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2047"/>
            <a:ext cx="5432767" cy="155269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8552"/>
            <a:ext cx="2584184" cy="117878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86" y="4151416"/>
            <a:ext cx="2584184" cy="3887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064" y="2973629"/>
            <a:ext cx="2584089" cy="11792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064" y="4147331"/>
            <a:ext cx="2584089" cy="387669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342303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1643207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5217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708" y="1174417"/>
            <a:ext cx="2005620" cy="3303054"/>
          </a:xfrm>
        </p:spPr>
        <p:txBody>
          <a:bodyPr anchor="b">
            <a:normAutofit/>
          </a:bodyPr>
          <a:lstStyle>
            <a:lvl1pPr algn="l">
              <a:defRPr sz="198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260" y="1174418"/>
            <a:ext cx="3164893" cy="6848043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708" y="4711777"/>
            <a:ext cx="2006794" cy="3304618"/>
          </a:xfrm>
        </p:spPr>
        <p:txBody>
          <a:bodyPr>
            <a:normAutofit/>
          </a:bodyPr>
          <a:lstStyle>
            <a:lvl1pPr marL="0" indent="0" algn="l">
              <a:buNone/>
              <a:defRPr sz="1323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945" y="4711775"/>
            <a:ext cx="20034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71612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30788" y="708747"/>
            <a:ext cx="2902990" cy="756870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930" y="1660280"/>
            <a:ext cx="2682705" cy="2690789"/>
          </a:xfrm>
        </p:spPr>
        <p:txBody>
          <a:bodyPr anchor="b">
            <a:normAutofit/>
          </a:bodyPr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97" y="1650035"/>
            <a:ext cx="1847754" cy="568314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3387" y="4624317"/>
            <a:ext cx="2678861" cy="2945315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742" y="8040184"/>
            <a:ext cx="2688893" cy="470551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459" y="468373"/>
            <a:ext cx="2688176" cy="4717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559" y="4620808"/>
            <a:ext cx="26802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35016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62942"/>
            <a:ext cx="7559675" cy="599651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59458"/>
            <a:ext cx="7559676" cy="113877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68092"/>
            <a:ext cx="7559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3386" y="1182571"/>
            <a:ext cx="5432767" cy="1542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2941"/>
            <a:ext cx="5432767" cy="507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8200" y="485614"/>
            <a:ext cx="1957953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386" y="484053"/>
            <a:ext cx="3335057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20" y="1174416"/>
            <a:ext cx="657872" cy="74021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513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sz="264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84" indent="-188984" algn="l" defTabSz="566951" rtl="0" eaLnBrk="1" latinLnBrk="0" hangingPunct="1">
        <a:lnSpc>
          <a:spcPct val="120000"/>
        </a:lnSpc>
        <a:spcBef>
          <a:spcPts val="82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951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918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885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853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9/21962.pdf" TargetMode="External"/><Relationship Id="rId13" Type="http://schemas.openxmlformats.org/officeDocument/2006/relationships/hyperlink" Target="https://www.scoilnet.ie/uploads/resources/22235/21958.pdf" TargetMode="External"/><Relationship Id="rId18" Type="http://schemas.openxmlformats.org/officeDocument/2006/relationships/hyperlink" Target="https://www.scoilnet.ie/uploads/resources/21821/21544.pdf" TargetMode="External"/><Relationship Id="rId26" Type="http://schemas.openxmlformats.org/officeDocument/2006/relationships/hyperlink" Target="https://www.scoilnet.ie/uploads/resources/22360/22083.pdf" TargetMode="External"/><Relationship Id="rId3" Type="http://schemas.openxmlformats.org/officeDocument/2006/relationships/hyperlink" Target="https://www.scoilnet.ie/uploads/resources/22451/22174.pdf" TargetMode="External"/><Relationship Id="rId21" Type="http://schemas.openxmlformats.org/officeDocument/2006/relationships/hyperlink" Target="https://www.scoilnet.ie/uploads/resources/22233/21956.pdf" TargetMode="External"/><Relationship Id="rId7" Type="http://schemas.openxmlformats.org/officeDocument/2006/relationships/hyperlink" Target="https://www.scoilnet.ie/uploads/resources/21805/21528.pdf" TargetMode="External"/><Relationship Id="rId12" Type="http://schemas.openxmlformats.org/officeDocument/2006/relationships/hyperlink" Target="https://www.scoilnet.ie/uploads/resources/22396/22119.pdf" TargetMode="External"/><Relationship Id="rId17" Type="http://schemas.openxmlformats.org/officeDocument/2006/relationships/hyperlink" Target="https://www.scoilnet.ie/uploads/resources/21867/21590.pdf" TargetMode="External"/><Relationship Id="rId25" Type="http://schemas.openxmlformats.org/officeDocument/2006/relationships/hyperlink" Target="https://www.scoilnet.ie/uploads/resources/22408/22131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scoilnet.ie/uploads/resources/22156/21879.pdf" TargetMode="External"/><Relationship Id="rId20" Type="http://schemas.openxmlformats.org/officeDocument/2006/relationships/hyperlink" Target="https://www.scoilnet.ie/uploads/resources/22170/21893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256/21979.pdf" TargetMode="External"/><Relationship Id="rId11" Type="http://schemas.openxmlformats.org/officeDocument/2006/relationships/hyperlink" Target="https://www.scoilnet.ie/uploads/resources/22172/21895.pdf" TargetMode="External"/><Relationship Id="rId24" Type="http://schemas.openxmlformats.org/officeDocument/2006/relationships/hyperlink" Target="https://www.scoilnet.ie/uploads/resources/22402/22125.pdf" TargetMode="External"/><Relationship Id="rId5" Type="http://schemas.openxmlformats.org/officeDocument/2006/relationships/hyperlink" Target="https://www.scoilnet.ie/uploads/resources/22456/22179.pdf" TargetMode="External"/><Relationship Id="rId15" Type="http://schemas.openxmlformats.org/officeDocument/2006/relationships/hyperlink" Target="https://www.scoilnet.ie/uploads/resources/22165/21888.pdf" TargetMode="External"/><Relationship Id="rId23" Type="http://schemas.openxmlformats.org/officeDocument/2006/relationships/hyperlink" Target="https://www.scoilnet.ie/uploads/resources/22144/21867.pdf" TargetMode="External"/><Relationship Id="rId10" Type="http://schemas.openxmlformats.org/officeDocument/2006/relationships/hyperlink" Target="https://www.scoilnet.ie/uploads/resources/22247/21970.pdf" TargetMode="External"/><Relationship Id="rId19" Type="http://schemas.openxmlformats.org/officeDocument/2006/relationships/hyperlink" Target="https://www.scoilnet.ie/uploads/resources/22174/21897.pdf" TargetMode="External"/><Relationship Id="rId4" Type="http://schemas.openxmlformats.org/officeDocument/2006/relationships/hyperlink" Target="https://www.scoilnet.ie/uploads/resources/22452/22175.pdf" TargetMode="External"/><Relationship Id="rId9" Type="http://schemas.openxmlformats.org/officeDocument/2006/relationships/hyperlink" Target="https://www.scoilnet.ie/uploads/resources/22244/21967.pdf" TargetMode="External"/><Relationship Id="rId14" Type="http://schemas.openxmlformats.org/officeDocument/2006/relationships/hyperlink" Target="https://www.scoilnet.ie/uploads/resources/22157/21880.pdf" TargetMode="External"/><Relationship Id="rId22" Type="http://schemas.openxmlformats.org/officeDocument/2006/relationships/hyperlink" Target="https://www.scoilnet.ie/uploads/resources/22443/22166.pdf" TargetMode="External"/><Relationship Id="rId27" Type="http://schemas.openxmlformats.org/officeDocument/2006/relationships/hyperlink" Target="https://docs.google.com/presentation/d/1jZV5ho1l7uXBQ6CallJEnE6uYLgsZ7rqqaF_FyFKAbI/edit#slide=id.p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5/21958.pdf" TargetMode="External"/><Relationship Id="rId3" Type="http://schemas.openxmlformats.org/officeDocument/2006/relationships/hyperlink" Target="https://www.scoilnet.ie/pdst/physlit/fms-activities/catching/" TargetMode="External"/><Relationship Id="rId7" Type="http://schemas.openxmlformats.org/officeDocument/2006/relationships/hyperlink" Target="https://www.scoilnet.ie/uploads/resources/22247/2197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244/21967.pdf" TargetMode="External"/><Relationship Id="rId5" Type="http://schemas.openxmlformats.org/officeDocument/2006/relationships/hyperlink" Target="https://www.scoilnet.ie/uploads/resources/22239/21962.pdf" TargetMode="External"/><Relationship Id="rId4" Type="http://schemas.openxmlformats.org/officeDocument/2006/relationships/hyperlink" Target="https://www.scoilnet.ie/pdst/physlit/fms-activities/throwi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hopping/" TargetMode="External"/><Relationship Id="rId7" Type="http://schemas.openxmlformats.org/officeDocument/2006/relationships/hyperlink" Target="https://www.scoilnet.ie/uploads/resources/22156/21879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165/21888.pdf" TargetMode="External"/><Relationship Id="rId5" Type="http://schemas.openxmlformats.org/officeDocument/2006/relationships/hyperlink" Target="https://www.scoilnet.ie/uploads/resources/22157/21880.pdf" TargetMode="External"/><Relationship Id="rId4" Type="http://schemas.openxmlformats.org/officeDocument/2006/relationships/hyperlink" Target="https://www.scoilnet.ie/pdst/physlit/fms-activities/skippin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kicking/" TargetMode="External"/><Relationship Id="rId7" Type="http://schemas.openxmlformats.org/officeDocument/2006/relationships/hyperlink" Target="https://www.scoilnet.ie/uploads/resources/22256/21979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456/22179.pdf" TargetMode="External"/><Relationship Id="rId5" Type="http://schemas.openxmlformats.org/officeDocument/2006/relationships/hyperlink" Target="https://www.scoilnet.ie/uploads/resources/22452/22175.pdf" TargetMode="External"/><Relationship Id="rId4" Type="http://schemas.openxmlformats.org/officeDocument/2006/relationships/hyperlink" Target="https://www.scoilnet.ie/uploads/resources/22451/22174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rimarygymroll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ocs.google.com/presentation/d/1jZV5ho1l7uXBQ6CallJEnE6uYLgsZ7rqqaF_FyFKAbI/edit#slide=id.p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running/" TargetMode="External"/><Relationship Id="rId7" Type="http://schemas.openxmlformats.org/officeDocument/2006/relationships/hyperlink" Target="https://www.scoilnet.ie/uploads/resources/22408/2213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402/22125.pdf" TargetMode="External"/><Relationship Id="rId5" Type="http://schemas.openxmlformats.org/officeDocument/2006/relationships/hyperlink" Target="https://www.scoilnet.ie/uploads/resources/22144/21867.pdf" TargetMode="External"/><Relationship Id="rId4" Type="http://schemas.openxmlformats.org/officeDocument/2006/relationships/hyperlink" Target="https://www.scoilnet.ie/pdst/physlit/fms-activities/dodgin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jumping/" TargetMode="External"/><Relationship Id="rId7" Type="http://schemas.openxmlformats.org/officeDocument/2006/relationships/hyperlink" Target="https://www.scoilnet.ie/uploads/resources/22233/21956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170/21893.pdf" TargetMode="External"/><Relationship Id="rId5" Type="http://schemas.openxmlformats.org/officeDocument/2006/relationships/hyperlink" Target="https://www.scoilnet.ie/uploads/resources/22174/21897.pdf" TargetMode="External"/><Relationship Id="rId4" Type="http://schemas.openxmlformats.org/officeDocument/2006/relationships/hyperlink" Target="https://www.scoilnet.ie/pdst/physlit/fms-activities/balanc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389225" y="1575925"/>
            <a:ext cx="4781700" cy="30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Naomh Olaf</a:t>
            </a:r>
            <a:br>
              <a:rPr lang="en" sz="4800" dirty="0"/>
            </a:br>
            <a:r>
              <a:rPr lang="en" sz="4800" dirty="0"/>
              <a:t>GAA</a:t>
            </a:r>
            <a:br>
              <a:rPr lang="en" sz="4800" dirty="0"/>
            </a:br>
            <a:r>
              <a:rPr lang="en" sz="4800" dirty="0"/>
              <a:t>ACademy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Week 10</a:t>
            </a:r>
            <a:endParaRPr sz="48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389225" y="5592175"/>
            <a:ext cx="4781700" cy="31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Fundamental Movement Skills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&amp;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Physical Literacy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Guided by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Move Well Move Often</a:t>
            </a:r>
            <a:endParaRPr sz="2600" dirty="0"/>
          </a:p>
        </p:txBody>
      </p:sp>
      <p:sp>
        <p:nvSpPr>
          <p:cNvPr id="65" name="Google Shape;65;p13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10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20700" y="366073"/>
            <a:ext cx="6918600" cy="10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6 Stations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472650" y="1534450"/>
            <a:ext cx="6674100" cy="82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14"/>
          <p:cNvCxnSpPr>
            <a:stCxn id="71" idx="0"/>
            <a:endCxn id="71" idx="2"/>
          </p:cNvCxnSpPr>
          <p:nvPr/>
        </p:nvCxnSpPr>
        <p:spPr>
          <a:xfrm>
            <a:off x="3809700" y="1534450"/>
            <a:ext cx="0" cy="8251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787650" y="4056625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4" name="Google Shape;74;p14"/>
          <p:cNvCxnSpPr/>
          <p:nvPr/>
        </p:nvCxnSpPr>
        <p:spPr>
          <a:xfrm>
            <a:off x="792625" y="6906200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5" name="Google Shape;75;p14"/>
          <p:cNvSpPr txBox="1"/>
          <p:nvPr/>
        </p:nvSpPr>
        <p:spPr>
          <a:xfrm>
            <a:off x="79262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1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Throwing &amp; Catching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96747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2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Hopping &amp; Skipping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3967475" y="41636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3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Kicking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065850" y="6987525"/>
            <a:ext cx="32580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4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Gymnastics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92625" y="69875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5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Running &amp; Dodging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792625" y="414777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6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Jumping &amp; Landing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3967475" y="4958775"/>
            <a:ext cx="36171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Fairground Gallery</a:t>
            </a:r>
            <a:endParaRPr sz="2000" u="sng">
              <a:solidFill>
                <a:srgbClr val="FFFF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Hit the Target</a:t>
            </a:r>
            <a:endParaRPr sz="2000" u="sng">
              <a:solidFill>
                <a:srgbClr val="FFFF00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Soccer Tag</a:t>
            </a:r>
            <a:endParaRPr sz="2000" u="sng">
              <a:solidFill>
                <a:srgbClr val="FF0000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200" u="sng">
              <a:solidFill>
                <a:srgbClr val="D97109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482075" y="2200550"/>
            <a:ext cx="3401100" cy="1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Sailors in Troubled Waters</a:t>
            </a:r>
            <a:endParaRPr sz="2000" u="sng">
              <a:solidFill>
                <a:srgbClr val="FFFF00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Bowling</a:t>
            </a:r>
            <a:endParaRPr sz="2000" u="sng">
              <a:solidFill>
                <a:srgbClr val="FFFF00"/>
              </a:solidFill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 the Scout</a:t>
            </a:r>
            <a:endParaRPr sz="2000" u="sng">
              <a:solidFill>
                <a:srgbClr val="FF0000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u="sng">
              <a:solidFill>
                <a:srgbClr val="006C91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u="sng">
              <a:solidFill>
                <a:srgbClr val="D97109"/>
              </a:solidFill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u="sng">
              <a:solidFill>
                <a:srgbClr val="FFFF00"/>
              </a:solidFill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4107375" y="2216163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Hoppy Copy Cats</a:t>
            </a:r>
            <a:endParaRPr sz="2000" u="sng">
              <a:solidFill>
                <a:srgbClr val="FFFF00"/>
              </a:solidFill>
              <a:hlinkClick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Skipping Lanes</a:t>
            </a:r>
            <a:endParaRPr sz="2000" u="sng">
              <a:solidFill>
                <a:srgbClr val="FFFF00"/>
              </a:solidFill>
              <a:hlinkClick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 Ball</a:t>
            </a:r>
            <a:endParaRPr sz="2000" u="sng">
              <a:solidFill>
                <a:srgbClr val="FF0000"/>
              </a:solidFill>
              <a:hlinkClick r:id="rId1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u="sng">
              <a:solidFill>
                <a:srgbClr val="D97109"/>
              </a:solidFill>
              <a:hlinkClick r:id="rId1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u="sng">
              <a:solidFill>
                <a:srgbClr val="D97109"/>
              </a:solidFill>
              <a:hlinkClick r:id="rId1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668575" y="4950838"/>
            <a:ext cx="28632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 Wave</a:t>
            </a:r>
            <a:endParaRPr sz="2000" u="sng">
              <a:solidFill>
                <a:srgbClr val="FFFF00"/>
              </a:solidFill>
              <a:hlinkClick r:id="rId1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High Jump Low Jump</a:t>
            </a:r>
            <a:endParaRPr sz="2000" u="sng">
              <a:solidFill>
                <a:srgbClr val="FFFF00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Track Star</a:t>
            </a:r>
            <a:endParaRPr sz="2000" u="sng">
              <a:solidFill>
                <a:srgbClr val="FF0000"/>
              </a:solidFill>
              <a:hlinkClick r:id="rId2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u="sng">
              <a:solidFill>
                <a:srgbClr val="D97109"/>
              </a:solidFill>
              <a:hlinkClick r:id="rId2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709125" y="7715275"/>
            <a:ext cx="2987400" cy="17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Captain's Deck</a:t>
            </a:r>
            <a:endParaRPr sz="2000" u="sng">
              <a:solidFill>
                <a:srgbClr val="FFFF00"/>
              </a:solidFill>
              <a:hlinkClick r:id="rId2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Chain Tag</a:t>
            </a:r>
            <a:endParaRPr sz="2000" u="sng">
              <a:solidFill>
                <a:srgbClr val="FF0000"/>
              </a:solidFill>
              <a:hlinkClick r:id="rId2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 Tig</a:t>
            </a:r>
            <a:endParaRPr sz="2000" u="sng">
              <a:solidFill>
                <a:srgbClr val="FF0000"/>
              </a:solidFill>
              <a:hlinkClick r:id="rId2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u="sng">
              <a:solidFill>
                <a:srgbClr val="D97109"/>
              </a:solidFill>
              <a:hlinkClick r:id="rId2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3922875" y="7771175"/>
            <a:ext cx="34011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FFFF00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Acrosport Group Balances</a:t>
            </a:r>
            <a:endParaRPr sz="2400">
              <a:solidFill>
                <a:srgbClr val="FFFF00"/>
              </a:solidFill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10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320700" y="326675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5"/>
                </a:solidFill>
              </a:rPr>
              <a:t>Overview</a:t>
            </a:r>
            <a:endParaRPr sz="6000" b="1">
              <a:solidFill>
                <a:schemeClr val="accent5"/>
              </a:solidFill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320700" y="1300175"/>
            <a:ext cx="7140900" cy="83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P</a:t>
            </a:r>
            <a:r>
              <a:rPr lang="en" sz="2300"/>
              <a:t>articipants are divided into groups of 6-10 based on class/age.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Each group will stay at a station for 8 minutes then rotate. 1-2 coaches at each station who will stay there for the full night.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are 3 suggested games for each station. Two will probably be enough for each group. 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Games in </a:t>
            </a:r>
            <a:r>
              <a:rPr lang="en" sz="2300">
                <a:solidFill>
                  <a:srgbClr val="FFFF00"/>
                </a:solidFill>
              </a:rPr>
              <a:t>Yellow focus on skill development</a:t>
            </a:r>
            <a:r>
              <a:rPr lang="en" sz="2300"/>
              <a:t>.Games in </a:t>
            </a:r>
            <a:r>
              <a:rPr lang="en" sz="2300">
                <a:solidFill>
                  <a:srgbClr val="FF0000"/>
                </a:solidFill>
              </a:rPr>
              <a:t>Red are more gamed based and suitable for 8-11 year olds.</a:t>
            </a:r>
            <a:r>
              <a:rPr lang="en" sz="2300"/>
              <a:t>Try do </a:t>
            </a:r>
            <a:r>
              <a:rPr lang="en" sz="2300" u="sng"/>
              <a:t>at least 1 yellow</a:t>
            </a:r>
            <a:r>
              <a:rPr lang="en" sz="2300"/>
              <a:t> game with each group.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Games will be printed and left at each station for the night. Older groups can read the game-descriptors and organise it themselves if they like.</a:t>
            </a:r>
            <a:endParaRPr sz="2300"/>
          </a:p>
        </p:txBody>
      </p:sp>
      <p:sp>
        <p:nvSpPr>
          <p:cNvPr id="94" name="Google Shape;94;p15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10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1 - Throwing &amp; Catching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/>
              <a:t>Descriptions of correct throwing &amp; catching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Catching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Throwing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Sailors in Troubled Waters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Bowling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 the Scout</a:t>
            </a:r>
            <a:endParaRPr sz="3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Cones</a:t>
            </a:r>
            <a:endParaRPr sz="2000"/>
          </a:p>
        </p:txBody>
      </p:sp>
      <p:sp>
        <p:nvSpPr>
          <p:cNvPr id="101" name="Google Shape;101;p16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10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2 - Skipping &amp; Hopping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/>
              <a:t>Descriptions of correct hopping &amp; skipping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Hopping</a:t>
            </a: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Skipping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Hoppy Copy Cats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Skipping Lanes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 Ball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08" name="Google Shape;108;p17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10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3 - Kicking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kicking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Kicking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Fairground Gallery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Hit the Target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Soccer Tag</a:t>
            </a:r>
            <a:endParaRPr sz="300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Footballs</a:t>
            </a:r>
            <a:endParaRPr sz="2000"/>
          </a:p>
        </p:txBody>
      </p:sp>
      <p:sp>
        <p:nvSpPr>
          <p:cNvPr id="115" name="Google Shape;115;p18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10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4 - Gymnastics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rolling technique can be found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here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Only perform balances if you are comfortable in doing so.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Balances are designed for three children at a time. It is suggested at add a fourth child to act as “spotter”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Encourage children to come up with their own variations where they add 4-5 people to a balance.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balances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Acrosport Group Balances</a:t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Mats or soft floor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2" name="Google Shape;122;p19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10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5 - Running &amp; Dodging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running &amp; dodging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Running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Dodging</a:t>
            </a: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Captain's Deck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Chain Tag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 Tig</a:t>
            </a:r>
            <a:endParaRPr sz="300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9" name="Google Shape;129;p20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10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6 - Jumping &amp; Landing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81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/>
              <a:t>Descriptions of correct jumping &amp; balancing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Jumping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Balancing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 Wave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High Jump Low Jump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Track Star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Coloured Cards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36" name="Google Shape;136;p21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10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