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100806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a0167c2a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a0167c2a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a0167c2a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a0167c2a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4a0167c2a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46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4a0167c2a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a0167c2a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46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a0167c2a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a0167c2a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46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a0167c2a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a0167c2aa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46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a0167c2aa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a0167c2a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46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a0167c2a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a0167c2a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46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4a0167c2a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260661" y="1318142"/>
            <a:ext cx="894288" cy="2204677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405041" y="6551263"/>
            <a:ext cx="894288" cy="2204677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3604395" y="5521539"/>
            <a:ext cx="3513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389226" y="2330002"/>
            <a:ext cx="4781700" cy="285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389226" y="5976175"/>
            <a:ext cx="4781700" cy="17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24" y="9949333"/>
            <a:ext cx="7559700" cy="130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20705" y="2258520"/>
            <a:ext cx="6918600" cy="301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20705" y="5721407"/>
            <a:ext cx="6918600" cy="21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2272837" y="1467465"/>
            <a:ext cx="3014400" cy="7145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2474486" y="1945449"/>
            <a:ext cx="2610900" cy="61890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ctrTitle"/>
          </p:nvPr>
        </p:nvSpPr>
        <p:spPr>
          <a:xfrm>
            <a:off x="2559892" y="3188913"/>
            <a:ext cx="2440200" cy="31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ubTitle" idx="1"/>
          </p:nvPr>
        </p:nvSpPr>
        <p:spPr>
          <a:xfrm>
            <a:off x="2559985" y="6402383"/>
            <a:ext cx="2440200" cy="137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421281" y="2790446"/>
            <a:ext cx="6717300" cy="352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0" y="9888336"/>
            <a:ext cx="7560000" cy="191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257705" y="766950"/>
            <a:ext cx="7044600" cy="122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257705" y="2258569"/>
            <a:ext cx="7044600" cy="6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257705" y="766950"/>
            <a:ext cx="7044600" cy="122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257705" y="2258569"/>
            <a:ext cx="3306900" cy="6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2"/>
          </p:nvPr>
        </p:nvSpPr>
        <p:spPr>
          <a:xfrm>
            <a:off x="3995291" y="2258569"/>
            <a:ext cx="3306900" cy="6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257705" y="766950"/>
            <a:ext cx="7044600" cy="122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257705" y="1088840"/>
            <a:ext cx="2321700" cy="148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257705" y="2726759"/>
            <a:ext cx="2321700" cy="623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title"/>
          </p:nvPr>
        </p:nvSpPr>
        <p:spPr>
          <a:xfrm>
            <a:off x="405325" y="1031517"/>
            <a:ext cx="4645500" cy="801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/>
          <p:nvPr/>
        </p:nvSpPr>
        <p:spPr>
          <a:xfrm>
            <a:off x="3780000" y="-49"/>
            <a:ext cx="3780000" cy="1008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4" name="Google Shape;94;p21"/>
          <p:cNvCxnSpPr/>
          <p:nvPr/>
        </p:nvCxnSpPr>
        <p:spPr>
          <a:xfrm>
            <a:off x="4158393" y="8810079"/>
            <a:ext cx="387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" name="Google Shape;95;p21"/>
          <p:cNvSpPr txBox="1">
            <a:spLocks noGrp="1"/>
          </p:cNvSpPr>
          <p:nvPr>
            <p:ph type="title"/>
          </p:nvPr>
        </p:nvSpPr>
        <p:spPr>
          <a:xfrm>
            <a:off x="219508" y="2171311"/>
            <a:ext cx="3344400" cy="329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219508" y="5575897"/>
            <a:ext cx="3344400" cy="263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2"/>
          </p:nvPr>
        </p:nvSpPr>
        <p:spPr>
          <a:xfrm>
            <a:off x="4083839" y="1419255"/>
            <a:ext cx="3172200" cy="724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3604395" y="5521539"/>
            <a:ext cx="3513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97470" y="3458870"/>
            <a:ext cx="6797700" cy="177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>
            <a:spLocks noGrp="1"/>
          </p:cNvSpPr>
          <p:nvPr>
            <p:ph type="body" idx="1"/>
          </p:nvPr>
        </p:nvSpPr>
        <p:spPr>
          <a:xfrm>
            <a:off x="264154" y="8290891"/>
            <a:ext cx="4959600" cy="11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/>
          <p:nvPr/>
        </p:nvSpPr>
        <p:spPr>
          <a:xfrm>
            <a:off x="0" y="9888336"/>
            <a:ext cx="7560000" cy="191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title" hasCustomPrompt="1"/>
          </p:nvPr>
        </p:nvSpPr>
        <p:spPr>
          <a:xfrm>
            <a:off x="257705" y="2416574"/>
            <a:ext cx="7044600" cy="315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105" name="Google Shape;105;p23"/>
          <p:cNvSpPr txBox="1">
            <a:spLocks noGrp="1"/>
          </p:cNvSpPr>
          <p:nvPr>
            <p:ph type="body" idx="1"/>
          </p:nvPr>
        </p:nvSpPr>
        <p:spPr>
          <a:xfrm>
            <a:off x="257705" y="5721407"/>
            <a:ext cx="7044600" cy="21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6" name="Google Shape;106;p23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07237" y="2469847"/>
            <a:ext cx="3513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07237" y="2469847"/>
            <a:ext cx="3513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20705" y="2919692"/>
            <a:ext cx="33069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3932291" y="2919692"/>
            <a:ext cx="33069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04472" y="2767717"/>
            <a:ext cx="2742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20705" y="1088840"/>
            <a:ext cx="2321700" cy="148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20705" y="3123899"/>
            <a:ext cx="2321700" cy="52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05325" y="1031517"/>
            <a:ext cx="4645500" cy="801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3780000" y="-147"/>
            <a:ext cx="3780000" cy="1008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4158393" y="8810085"/>
            <a:ext cx="4473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19508" y="2369491"/>
            <a:ext cx="3344400" cy="295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19508" y="5426564"/>
            <a:ext cx="3344400" cy="26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083839" y="1419255"/>
            <a:ext cx="3172200" cy="724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264154" y="8297064"/>
            <a:ext cx="4959600" cy="11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257705" y="766950"/>
            <a:ext cx="7044600" cy="12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1"/>
          </p:nvPr>
        </p:nvSpPr>
        <p:spPr>
          <a:xfrm>
            <a:off x="257705" y="2258569"/>
            <a:ext cx="7044600" cy="6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ldNum" idx="12"/>
          </p:nvPr>
        </p:nvSpPr>
        <p:spPr>
          <a:xfrm>
            <a:off x="7019498" y="9173632"/>
            <a:ext cx="453600" cy="7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>
            <a:spLocks noGrp="1"/>
          </p:cNvSpPr>
          <p:nvPr>
            <p:ph type="title"/>
          </p:nvPr>
        </p:nvSpPr>
        <p:spPr>
          <a:xfrm>
            <a:off x="421350" y="870451"/>
            <a:ext cx="6717300" cy="47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Slab"/>
                <a:ea typeface="Roboto Slab"/>
                <a:cs typeface="Roboto Slab"/>
                <a:sym typeface="Roboto Slab"/>
              </a:rPr>
              <a:t>Naomh Olaf GAA</a:t>
            </a:r>
            <a:endParaRPr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Slab"/>
                <a:ea typeface="Roboto Slab"/>
                <a:cs typeface="Roboto Slab"/>
                <a:sym typeface="Roboto Slab"/>
              </a:rPr>
              <a:t>Academy</a:t>
            </a:r>
            <a:endParaRPr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Slab"/>
                <a:ea typeface="Roboto Slab"/>
                <a:cs typeface="Roboto Slab"/>
                <a:sym typeface="Roboto Slab"/>
              </a:rPr>
              <a:t>Christmas Week </a:t>
            </a:r>
            <a:endParaRPr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 b="1" dirty="0"/>
              <a:t>(Christmas Edition)</a:t>
            </a:r>
            <a:endParaRPr sz="5200" b="1" dirty="0"/>
          </a:p>
        </p:txBody>
      </p:sp>
      <p:sp>
        <p:nvSpPr>
          <p:cNvPr id="114" name="Google Shape;114;p25"/>
          <p:cNvSpPr txBox="1"/>
          <p:nvPr/>
        </p:nvSpPr>
        <p:spPr>
          <a:xfrm>
            <a:off x="999300" y="6037441"/>
            <a:ext cx="5561400" cy="3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Fundamental Movement Skills</a:t>
            </a:r>
            <a:endParaRPr sz="3000" dirty="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&amp;</a:t>
            </a:r>
            <a:endParaRPr sz="3000" dirty="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Physical Literacy</a:t>
            </a:r>
            <a:endParaRPr sz="3000" dirty="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Guided by</a:t>
            </a:r>
            <a:endParaRPr sz="1800" dirty="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FFFF00"/>
                </a:solidFill>
                <a:latin typeface="Roboto Slab"/>
                <a:ea typeface="Roboto Slab"/>
                <a:cs typeface="Roboto Slab"/>
                <a:sym typeface="Roboto Slab"/>
              </a:rPr>
              <a:t>Move Well Move Often</a:t>
            </a:r>
            <a:endParaRPr sz="2600" dirty="0">
              <a:solidFill>
                <a:srgbClr val="FFFF00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25"/>
          <p:cNvSpPr txBox="1"/>
          <p:nvPr/>
        </p:nvSpPr>
        <p:spPr>
          <a:xfrm>
            <a:off x="2955000" y="9631505"/>
            <a:ext cx="4605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Week 6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>
            <a:spLocks noGrp="1"/>
          </p:cNvSpPr>
          <p:nvPr>
            <p:ph type="title"/>
          </p:nvPr>
        </p:nvSpPr>
        <p:spPr>
          <a:xfrm>
            <a:off x="421350" y="353522"/>
            <a:ext cx="6717300" cy="11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 &amp; Layout</a:t>
            </a:r>
            <a:endParaRPr/>
          </a:p>
        </p:txBody>
      </p:sp>
      <p:sp>
        <p:nvSpPr>
          <p:cNvPr id="121" name="Google Shape;121;p26"/>
          <p:cNvSpPr/>
          <p:nvPr/>
        </p:nvSpPr>
        <p:spPr>
          <a:xfrm>
            <a:off x="627975" y="1736250"/>
            <a:ext cx="6295500" cy="76983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2" name="Google Shape;122;p26"/>
          <p:cNvCxnSpPr/>
          <p:nvPr/>
        </p:nvCxnSpPr>
        <p:spPr>
          <a:xfrm>
            <a:off x="627975" y="4394700"/>
            <a:ext cx="62955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23" name="Google Shape;123;p26"/>
          <p:cNvCxnSpPr/>
          <p:nvPr/>
        </p:nvCxnSpPr>
        <p:spPr>
          <a:xfrm>
            <a:off x="706525" y="6965550"/>
            <a:ext cx="62955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24" name="Google Shape;124;p26"/>
          <p:cNvCxnSpPr>
            <a:stCxn id="121" idx="2"/>
          </p:cNvCxnSpPr>
          <p:nvPr/>
        </p:nvCxnSpPr>
        <p:spPr>
          <a:xfrm rot="10800000">
            <a:off x="3775725" y="1736250"/>
            <a:ext cx="0" cy="76983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5" name="Google Shape;125;p26"/>
          <p:cNvSpPr txBox="1"/>
          <p:nvPr/>
        </p:nvSpPr>
        <p:spPr>
          <a:xfrm>
            <a:off x="794150" y="1828550"/>
            <a:ext cx="2889000" cy="9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Station 1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Running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26" name="Google Shape;126;p26"/>
          <p:cNvSpPr txBox="1"/>
          <p:nvPr/>
        </p:nvSpPr>
        <p:spPr>
          <a:xfrm>
            <a:off x="3868300" y="1828550"/>
            <a:ext cx="2889000" cy="9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Station 2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Striking With Hand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3868300" y="4457150"/>
            <a:ext cx="2889000" cy="9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Station 3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Dodging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28" name="Google Shape;128;p26"/>
          <p:cNvSpPr txBox="1"/>
          <p:nvPr/>
        </p:nvSpPr>
        <p:spPr>
          <a:xfrm>
            <a:off x="3868300" y="6965550"/>
            <a:ext cx="2889000" cy="9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Station 4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Jumping &amp; Landing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29" name="Google Shape;129;p26"/>
          <p:cNvSpPr txBox="1"/>
          <p:nvPr/>
        </p:nvSpPr>
        <p:spPr>
          <a:xfrm>
            <a:off x="794150" y="6965550"/>
            <a:ext cx="2889000" cy="9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Station 5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Throwing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30" name="Google Shape;130;p26"/>
          <p:cNvSpPr txBox="1"/>
          <p:nvPr/>
        </p:nvSpPr>
        <p:spPr>
          <a:xfrm>
            <a:off x="794150" y="4457150"/>
            <a:ext cx="2889000" cy="9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Station 6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Running &amp; Dodging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31" name="Google Shape;131;p26"/>
          <p:cNvSpPr txBox="1"/>
          <p:nvPr/>
        </p:nvSpPr>
        <p:spPr>
          <a:xfrm>
            <a:off x="1175900" y="2733050"/>
            <a:ext cx="2125500" cy="14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0000FF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Build A Snowman Relay</a:t>
            </a:r>
            <a:endParaRPr sz="2400">
              <a:solidFill>
                <a:srgbClr val="0000FF"/>
              </a:solidFill>
            </a:endParaRPr>
          </a:p>
        </p:txBody>
      </p:sp>
      <p:sp>
        <p:nvSpPr>
          <p:cNvPr id="132" name="Google Shape;132;p26"/>
          <p:cNvSpPr txBox="1"/>
          <p:nvPr/>
        </p:nvSpPr>
        <p:spPr>
          <a:xfrm>
            <a:off x="4250050" y="2733050"/>
            <a:ext cx="2125500" cy="14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0000FF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Snowman Down</a:t>
            </a:r>
            <a:endParaRPr sz="2400">
              <a:solidFill>
                <a:srgbClr val="0000FF"/>
              </a:solidFill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4250050" y="5301550"/>
            <a:ext cx="2125500" cy="14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0000FF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Jack Frost Tag</a:t>
            </a:r>
            <a:endParaRPr sz="2400">
              <a:solidFill>
                <a:srgbClr val="0000FF"/>
              </a:solidFill>
            </a:endParaRPr>
          </a:p>
        </p:txBody>
      </p:sp>
      <p:sp>
        <p:nvSpPr>
          <p:cNvPr id="134" name="Google Shape;134;p26"/>
          <p:cNvSpPr txBox="1"/>
          <p:nvPr/>
        </p:nvSpPr>
        <p:spPr>
          <a:xfrm>
            <a:off x="4250050" y="7870050"/>
            <a:ext cx="2249100" cy="14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0000FF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Roof Hopping &amp; Chimney Climbing</a:t>
            </a:r>
            <a:endParaRPr sz="2400">
              <a:solidFill>
                <a:srgbClr val="0000FF"/>
              </a:solidFill>
            </a:endParaRPr>
          </a:p>
        </p:txBody>
      </p:sp>
      <p:sp>
        <p:nvSpPr>
          <p:cNvPr id="135" name="Google Shape;135;p26"/>
          <p:cNvSpPr txBox="1"/>
          <p:nvPr/>
        </p:nvSpPr>
        <p:spPr>
          <a:xfrm>
            <a:off x="1175900" y="7870050"/>
            <a:ext cx="2125500" cy="14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0000FF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Decorate The Tree</a:t>
            </a:r>
            <a:endParaRPr sz="2400">
              <a:solidFill>
                <a:srgbClr val="0000FF"/>
              </a:solidFill>
            </a:endParaRPr>
          </a:p>
        </p:txBody>
      </p:sp>
      <p:sp>
        <p:nvSpPr>
          <p:cNvPr id="136" name="Google Shape;136;p26"/>
          <p:cNvSpPr txBox="1"/>
          <p:nvPr/>
        </p:nvSpPr>
        <p:spPr>
          <a:xfrm>
            <a:off x="1175900" y="5345475"/>
            <a:ext cx="1846500" cy="15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0000FF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Rudolph’s Tail</a:t>
            </a:r>
            <a:endParaRPr sz="2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257700" y="410617"/>
            <a:ext cx="7044600" cy="7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Build A Snowman Relay</a:t>
            </a:r>
            <a:endParaRPr sz="4800"/>
          </a:p>
        </p:txBody>
      </p:sp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xfrm>
            <a:off x="257700" y="1335492"/>
            <a:ext cx="7044600" cy="52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Divide children into groups of 3-5.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Each group has 2 hula-hoops, 3 bean bags, 3 badminton shuttles, 2 relay batons and 2 tennis balls.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1 player from each team runs to opposite end of playing area with 1 piece of equipment.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Each piece of equipment is laid on ground to build a snowman.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Keep placing equipment on ground until a snowman is drawn.</a:t>
            </a:r>
            <a:endParaRPr sz="2400"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257700" y="6432340"/>
            <a:ext cx="7044600" cy="312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u="sng"/>
              <a:t>Progressions:</a:t>
            </a:r>
            <a:endParaRPr sz="2000" b="1" u="sng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Run in pairs but only bring one piece of equipment.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Entire team runs at once with only 1 piece of equipment.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Cross an obstacle course to place items on floor.</a:t>
            </a:r>
            <a:endParaRPr sz="2000"/>
          </a:p>
        </p:txBody>
      </p:sp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257700" y="9296023"/>
            <a:ext cx="7044600" cy="4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Running</a:t>
            </a:r>
            <a:endParaRPr sz="1800"/>
          </a:p>
        </p:txBody>
      </p:sp>
      <p:sp>
        <p:nvSpPr>
          <p:cNvPr id="145" name="Google Shape;145;p27"/>
          <p:cNvSpPr txBox="1"/>
          <p:nvPr/>
        </p:nvSpPr>
        <p:spPr>
          <a:xfrm>
            <a:off x="2955000" y="75230"/>
            <a:ext cx="4605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6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>
            <a:spLocks noGrp="1"/>
          </p:cNvSpPr>
          <p:nvPr>
            <p:ph type="title"/>
          </p:nvPr>
        </p:nvSpPr>
        <p:spPr>
          <a:xfrm>
            <a:off x="257700" y="410617"/>
            <a:ext cx="7044600" cy="7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Snowman Down</a:t>
            </a:r>
            <a:endParaRPr sz="4800"/>
          </a:p>
        </p:txBody>
      </p:sp>
      <p:sp>
        <p:nvSpPr>
          <p:cNvPr id="151" name="Google Shape;151;p28"/>
          <p:cNvSpPr txBox="1">
            <a:spLocks noGrp="1"/>
          </p:cNvSpPr>
          <p:nvPr>
            <p:ph type="body" idx="1"/>
          </p:nvPr>
        </p:nvSpPr>
        <p:spPr>
          <a:xfrm>
            <a:off x="257700" y="1335492"/>
            <a:ext cx="7044600" cy="468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Each child has a hula-hoop and tall cone.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There are 4-6 soft balls spread around the playing area.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Everyone tries to strike the ball with their hand and knock another players cone(snowman).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Be careful when you go in search of your ball as your snowman will be left unattended.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All players can feel free to stay in their hula-hoop and protect the snowman.</a:t>
            </a:r>
            <a:endParaRPr sz="2400"/>
          </a:p>
        </p:txBody>
      </p:sp>
      <p:sp>
        <p:nvSpPr>
          <p:cNvPr id="152" name="Google Shape;152;p28"/>
          <p:cNvSpPr txBox="1">
            <a:spLocks noGrp="1"/>
          </p:cNvSpPr>
          <p:nvPr>
            <p:ph type="body" idx="1"/>
          </p:nvPr>
        </p:nvSpPr>
        <p:spPr>
          <a:xfrm>
            <a:off x="257700" y="6171879"/>
            <a:ext cx="7044600" cy="3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u="sng"/>
              <a:t>Progressions:</a:t>
            </a:r>
            <a:endParaRPr sz="2000" b="1" u="sng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Run a lap of the area when your snowman is knocked before returning.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Balls must be bounced/rolled in direction of other cones.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Ball can only be struck with hand (not held or caught)</a:t>
            </a:r>
            <a:endParaRPr sz="2000"/>
          </a:p>
        </p:txBody>
      </p:sp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257700" y="9404523"/>
            <a:ext cx="7044600" cy="4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Striking With Hand</a:t>
            </a:r>
            <a:endParaRPr sz="1800"/>
          </a:p>
        </p:txBody>
      </p:sp>
      <p:sp>
        <p:nvSpPr>
          <p:cNvPr id="154" name="Google Shape;154;p28"/>
          <p:cNvSpPr txBox="1"/>
          <p:nvPr/>
        </p:nvSpPr>
        <p:spPr>
          <a:xfrm>
            <a:off x="2955000" y="75230"/>
            <a:ext cx="4605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6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>
            <a:spLocks noGrp="1"/>
          </p:cNvSpPr>
          <p:nvPr>
            <p:ph type="title"/>
          </p:nvPr>
        </p:nvSpPr>
        <p:spPr>
          <a:xfrm>
            <a:off x="257700" y="410617"/>
            <a:ext cx="7044600" cy="7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Jack Frost Tag</a:t>
            </a:r>
            <a:endParaRPr sz="4800"/>
          </a:p>
        </p:txBody>
      </p:sp>
      <p:sp>
        <p:nvSpPr>
          <p:cNvPr id="160" name="Google Shape;160;p29"/>
          <p:cNvSpPr txBox="1">
            <a:spLocks noGrp="1"/>
          </p:cNvSpPr>
          <p:nvPr>
            <p:ph type="body" idx="1"/>
          </p:nvPr>
        </p:nvSpPr>
        <p:spPr>
          <a:xfrm>
            <a:off x="257700" y="1335492"/>
            <a:ext cx="7044600" cy="468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Children spread around a defined playing area.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1-3 are nominated as Jack Frost and wear blue bibs.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When caught by Jack Frost you are frozen by ice.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1-3 are nominated as candle-holders and given orange balls.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Candle-holders move the orange ball (a flame) close to a frozen player who melts and is released.</a:t>
            </a:r>
            <a:endParaRPr sz="2400"/>
          </a:p>
        </p:txBody>
      </p:sp>
      <p:sp>
        <p:nvSpPr>
          <p:cNvPr id="161" name="Google Shape;161;p29"/>
          <p:cNvSpPr txBox="1">
            <a:spLocks noGrp="1"/>
          </p:cNvSpPr>
          <p:nvPr>
            <p:ph type="body" idx="1"/>
          </p:nvPr>
        </p:nvSpPr>
        <p:spPr>
          <a:xfrm>
            <a:off x="257700" y="5725316"/>
            <a:ext cx="7044600" cy="3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u="sng"/>
              <a:t>Progressions:</a:t>
            </a:r>
            <a:endParaRPr sz="2000" b="1" u="sng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Orange balls are placed in upside-down cones or on large spoons.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Frozen players must stay by a flame for 10 seconds to be released.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Players must sit in a squat/plan/bridge when frozen before they  are released.</a:t>
            </a:r>
            <a:endParaRPr sz="2000"/>
          </a:p>
        </p:txBody>
      </p:sp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257700" y="9296023"/>
            <a:ext cx="7044600" cy="4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Dodging</a:t>
            </a:r>
            <a:endParaRPr sz="1800"/>
          </a:p>
        </p:txBody>
      </p:sp>
      <p:sp>
        <p:nvSpPr>
          <p:cNvPr id="163" name="Google Shape;163;p29"/>
          <p:cNvSpPr txBox="1"/>
          <p:nvPr/>
        </p:nvSpPr>
        <p:spPr>
          <a:xfrm>
            <a:off x="2955000" y="75230"/>
            <a:ext cx="4605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6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>
            <a:spLocks noGrp="1"/>
          </p:cNvSpPr>
          <p:nvPr>
            <p:ph type="title"/>
          </p:nvPr>
        </p:nvSpPr>
        <p:spPr>
          <a:xfrm>
            <a:off x="257700" y="410622"/>
            <a:ext cx="7044600" cy="152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Roof Hopping &amp;</a:t>
            </a:r>
            <a:endParaRPr sz="4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Chimney Climbing</a:t>
            </a:r>
            <a:endParaRPr sz="4800"/>
          </a:p>
        </p:txBody>
      </p:sp>
      <p:sp>
        <p:nvSpPr>
          <p:cNvPr id="169" name="Google Shape;169;p30"/>
          <p:cNvSpPr txBox="1">
            <a:spLocks noGrp="1"/>
          </p:cNvSpPr>
          <p:nvPr>
            <p:ph type="body" idx="1"/>
          </p:nvPr>
        </p:nvSpPr>
        <p:spPr>
          <a:xfrm>
            <a:off x="257700" y="1939024"/>
            <a:ext cx="7044600" cy="32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Set up an obstacle course with a number of high &amp; low hurdles.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Players must jump over the low hurdles which simulates jumping from roof to roof.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Players must crawl under the high hurdles which simulates going down a chimney.</a:t>
            </a:r>
            <a:endParaRPr sz="2400"/>
          </a:p>
        </p:txBody>
      </p:sp>
      <p:sp>
        <p:nvSpPr>
          <p:cNvPr id="170" name="Google Shape;170;p30"/>
          <p:cNvSpPr txBox="1">
            <a:spLocks noGrp="1"/>
          </p:cNvSpPr>
          <p:nvPr>
            <p:ph type="body" idx="1"/>
          </p:nvPr>
        </p:nvSpPr>
        <p:spPr>
          <a:xfrm>
            <a:off x="257700" y="5206539"/>
            <a:ext cx="7044600" cy="24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u="sng"/>
              <a:t>Progressions:</a:t>
            </a:r>
            <a:endParaRPr sz="2000" b="1" u="sng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schoolbags to simulate Santa’s present bag.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Work in pairs to simulate carrying a sled.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slalom poles to simulate electricity poles between roofs.</a:t>
            </a:r>
            <a:endParaRPr sz="2000"/>
          </a:p>
        </p:txBody>
      </p:sp>
      <p:sp>
        <p:nvSpPr>
          <p:cNvPr id="171" name="Google Shape;171;p30"/>
          <p:cNvSpPr txBox="1">
            <a:spLocks noGrp="1"/>
          </p:cNvSpPr>
          <p:nvPr>
            <p:ph type="title"/>
          </p:nvPr>
        </p:nvSpPr>
        <p:spPr>
          <a:xfrm>
            <a:off x="257700" y="9296023"/>
            <a:ext cx="7044600" cy="4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Jumping &amp; Landing</a:t>
            </a:r>
            <a:endParaRPr sz="1800"/>
          </a:p>
        </p:txBody>
      </p:sp>
      <p:sp>
        <p:nvSpPr>
          <p:cNvPr id="172" name="Google Shape;172;p30"/>
          <p:cNvSpPr txBox="1"/>
          <p:nvPr/>
        </p:nvSpPr>
        <p:spPr>
          <a:xfrm>
            <a:off x="2955000" y="75230"/>
            <a:ext cx="4605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6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>
            <a:spLocks noGrp="1"/>
          </p:cNvSpPr>
          <p:nvPr>
            <p:ph type="title"/>
          </p:nvPr>
        </p:nvSpPr>
        <p:spPr>
          <a:xfrm>
            <a:off x="257700" y="410617"/>
            <a:ext cx="7044600" cy="7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Decorate The Tree</a:t>
            </a:r>
            <a:endParaRPr sz="4800"/>
          </a:p>
        </p:txBody>
      </p:sp>
      <p:sp>
        <p:nvSpPr>
          <p:cNvPr id="178" name="Google Shape;178;p31"/>
          <p:cNvSpPr txBox="1">
            <a:spLocks noGrp="1"/>
          </p:cNvSpPr>
          <p:nvPr>
            <p:ph type="body" idx="1"/>
          </p:nvPr>
        </p:nvSpPr>
        <p:spPr>
          <a:xfrm>
            <a:off x="257700" y="1335492"/>
            <a:ext cx="7044600" cy="468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Draw a “Christmas Tree” on the ground using hula-hoops, a large poster or a long rope.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Children throw badminton shuttles, bean-bags and tennis balls from a distance to “decorate” the tree.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sp>
        <p:nvSpPr>
          <p:cNvPr id="179" name="Google Shape;179;p31"/>
          <p:cNvSpPr txBox="1">
            <a:spLocks noGrp="1"/>
          </p:cNvSpPr>
          <p:nvPr>
            <p:ph type="body" idx="1"/>
          </p:nvPr>
        </p:nvSpPr>
        <p:spPr>
          <a:xfrm>
            <a:off x="257700" y="3808495"/>
            <a:ext cx="7044600" cy="3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u="sng"/>
              <a:t>Progressions:</a:t>
            </a:r>
            <a:endParaRPr sz="2000" b="1" u="sng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Increase/decrease the distance from the tree.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Players must run a little distance before throwing decorations at tree.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a relay element to the collection of equipment before throwing at the tree.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Tennis balls must rebound from a back wall before landing near tree.</a:t>
            </a:r>
            <a:endParaRPr sz="2000"/>
          </a:p>
        </p:txBody>
      </p:sp>
      <p:sp>
        <p:nvSpPr>
          <p:cNvPr id="180" name="Google Shape;180;p31"/>
          <p:cNvSpPr txBox="1">
            <a:spLocks noGrp="1"/>
          </p:cNvSpPr>
          <p:nvPr>
            <p:ph type="title"/>
          </p:nvPr>
        </p:nvSpPr>
        <p:spPr>
          <a:xfrm>
            <a:off x="257700" y="9296023"/>
            <a:ext cx="7044600" cy="4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Throwing</a:t>
            </a:r>
            <a:endParaRPr sz="1800"/>
          </a:p>
        </p:txBody>
      </p:sp>
      <p:sp>
        <p:nvSpPr>
          <p:cNvPr id="181" name="Google Shape;181;p31"/>
          <p:cNvSpPr txBox="1"/>
          <p:nvPr/>
        </p:nvSpPr>
        <p:spPr>
          <a:xfrm>
            <a:off x="2955000" y="75230"/>
            <a:ext cx="4605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6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>
            <a:spLocks noGrp="1"/>
          </p:cNvSpPr>
          <p:nvPr>
            <p:ph type="title"/>
          </p:nvPr>
        </p:nvSpPr>
        <p:spPr>
          <a:xfrm>
            <a:off x="257700" y="410617"/>
            <a:ext cx="7044600" cy="77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Rudolph’s Tail</a:t>
            </a:r>
            <a:endParaRPr sz="4800"/>
          </a:p>
        </p:txBody>
      </p:sp>
      <p:sp>
        <p:nvSpPr>
          <p:cNvPr id="187" name="Google Shape;187;p32"/>
          <p:cNvSpPr txBox="1">
            <a:spLocks noGrp="1"/>
          </p:cNvSpPr>
          <p:nvPr>
            <p:ph type="body" idx="1"/>
          </p:nvPr>
        </p:nvSpPr>
        <p:spPr>
          <a:xfrm>
            <a:off x="257700" y="1335492"/>
            <a:ext cx="7044600" cy="468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Players spread around the playing area with a bib each.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Each player is a reindeer with their own bib acting as a tail.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All players are trying to steal other reindeers’ tails.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When you catch another tail you must tuck it in and add it to your own.</a:t>
            </a:r>
            <a:endParaRPr sz="2400"/>
          </a:p>
        </p:txBody>
      </p:sp>
      <p:sp>
        <p:nvSpPr>
          <p:cNvPr id="188" name="Google Shape;188;p32"/>
          <p:cNvSpPr txBox="1">
            <a:spLocks noGrp="1"/>
          </p:cNvSpPr>
          <p:nvPr>
            <p:ph type="body" idx="1"/>
          </p:nvPr>
        </p:nvSpPr>
        <p:spPr>
          <a:xfrm>
            <a:off x="257700" y="5725316"/>
            <a:ext cx="7044600" cy="3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u="sng"/>
              <a:t>Progressions:</a:t>
            </a:r>
            <a:endParaRPr sz="2000" b="1" u="sng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Nominate 1-2 reindeer farmers who are trying to steal all tails.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Give out a red bib as Rudolph’s tail and nominate two “elves” to protect Rudolph.</a:t>
            </a:r>
            <a:endParaRPr sz="2000"/>
          </a:p>
        </p:txBody>
      </p:sp>
      <p:sp>
        <p:nvSpPr>
          <p:cNvPr id="189" name="Google Shape;189;p32"/>
          <p:cNvSpPr txBox="1">
            <a:spLocks noGrp="1"/>
          </p:cNvSpPr>
          <p:nvPr>
            <p:ph type="title"/>
          </p:nvPr>
        </p:nvSpPr>
        <p:spPr>
          <a:xfrm>
            <a:off x="257700" y="9296023"/>
            <a:ext cx="7044600" cy="4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Running &amp; Dodging</a:t>
            </a:r>
            <a:endParaRPr sz="1800"/>
          </a:p>
        </p:txBody>
      </p:sp>
      <p:sp>
        <p:nvSpPr>
          <p:cNvPr id="190" name="Google Shape;190;p32"/>
          <p:cNvSpPr txBox="1"/>
          <p:nvPr/>
        </p:nvSpPr>
        <p:spPr>
          <a:xfrm>
            <a:off x="2955000" y="75230"/>
            <a:ext cx="4605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6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